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0693400" cy="15122525"/>
  <p:notesSz cx="6797675" cy="9928225"/>
  <p:defaultTextStyle>
    <a:defPPr>
      <a:defRPr lang="el-GR"/>
    </a:defPPr>
    <a:lvl1pPr marL="0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1pPr>
    <a:lvl2pPr marL="737134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2pPr>
    <a:lvl3pPr marL="1474268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3pPr>
    <a:lvl4pPr marL="2211403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4pPr>
    <a:lvl5pPr marL="2948537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5pPr>
    <a:lvl6pPr marL="3685670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6pPr>
    <a:lvl7pPr marL="4422805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7pPr>
    <a:lvl8pPr marL="5159938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8pPr>
    <a:lvl9pPr marL="5897072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72" y="2496"/>
      </p:cViewPr>
      <p:guideLst>
        <p:guide orient="horz" pos="4763"/>
        <p:guide pos="3369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802006" y="4697787"/>
            <a:ext cx="9089390" cy="3241542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604010" y="8569432"/>
            <a:ext cx="7485380" cy="386464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7371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4742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2114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9485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6856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4228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1599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8970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29/7/2022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29/7/2022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8140723" y="1130693"/>
            <a:ext cx="2526686" cy="24084021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560663" y="1130693"/>
            <a:ext cx="7401839" cy="24084021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29/7/2022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dirty="0" err="1" smtClean="0"/>
              <a:t>Kλικ</a:t>
            </a:r>
            <a:r>
              <a:rPr lang="el-GR" dirty="0" smtClean="0"/>
              <a:t> για επεξεργασία των στυλ του υποδείγματος</a:t>
            </a:r>
          </a:p>
          <a:p>
            <a:pPr lvl="1"/>
            <a:r>
              <a:rPr lang="el-GR" dirty="0" smtClean="0"/>
              <a:t>Δεύτερου επιπέδου</a:t>
            </a:r>
          </a:p>
          <a:p>
            <a:pPr lvl="2"/>
            <a:r>
              <a:rPr lang="el-GR" dirty="0" smtClean="0"/>
              <a:t>Τρίτου επιπέδου</a:t>
            </a:r>
          </a:p>
          <a:p>
            <a:pPr lvl="3"/>
            <a:r>
              <a:rPr lang="el-GR" dirty="0" smtClean="0"/>
              <a:t>Τέταρτου επιπέδου</a:t>
            </a:r>
          </a:p>
          <a:p>
            <a:pPr lvl="4"/>
            <a:r>
              <a:rPr lang="el-GR" dirty="0" smtClean="0"/>
              <a:t>Πέμπτου επιπέδου</a:t>
            </a:r>
            <a:endParaRPr lang="el-GR" dirty="0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29/7/2022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844705" y="9717626"/>
            <a:ext cx="9089390" cy="3003501"/>
          </a:xfrm>
        </p:spPr>
        <p:txBody>
          <a:bodyPr anchor="t"/>
          <a:lstStyle>
            <a:lvl1pPr algn="l">
              <a:defRPr sz="65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844705" y="6409575"/>
            <a:ext cx="9089390" cy="3308051"/>
          </a:xfrm>
        </p:spPr>
        <p:txBody>
          <a:bodyPr anchor="b"/>
          <a:lstStyle>
            <a:lvl1pPr marL="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1pPr>
            <a:lvl2pPr marL="737134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2pPr>
            <a:lvl3pPr marL="1474268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3pPr>
            <a:lvl4pPr marL="2211403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4pPr>
            <a:lvl5pPr marL="2948537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5pPr>
            <a:lvl6pPr marL="368567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6pPr>
            <a:lvl7pPr marL="4422805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7pPr>
            <a:lvl8pPr marL="5159938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8pPr>
            <a:lvl9pPr marL="5897072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29/7/2022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560662" y="6588099"/>
            <a:ext cx="4964263" cy="18626612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5703147" y="6588099"/>
            <a:ext cx="4964263" cy="18626612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29/7/2022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4671" y="605605"/>
            <a:ext cx="9624060" cy="2520421"/>
          </a:xfrm>
        </p:spPr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534672" y="3385066"/>
            <a:ext cx="4724775" cy="1410734"/>
          </a:xfrm>
        </p:spPr>
        <p:txBody>
          <a:bodyPr anchor="b"/>
          <a:lstStyle>
            <a:lvl1pPr marL="0" indent="0">
              <a:buNone/>
              <a:defRPr sz="3900" b="1"/>
            </a:lvl1pPr>
            <a:lvl2pPr marL="737134" indent="0">
              <a:buNone/>
              <a:defRPr sz="3200" b="1"/>
            </a:lvl2pPr>
            <a:lvl3pPr marL="1474268" indent="0">
              <a:buNone/>
              <a:defRPr sz="2900" b="1"/>
            </a:lvl3pPr>
            <a:lvl4pPr marL="2211403" indent="0">
              <a:buNone/>
              <a:defRPr sz="2500" b="1"/>
            </a:lvl4pPr>
            <a:lvl5pPr marL="2948537" indent="0">
              <a:buNone/>
              <a:defRPr sz="2500" b="1"/>
            </a:lvl5pPr>
            <a:lvl6pPr marL="3685670" indent="0">
              <a:buNone/>
              <a:defRPr sz="2500" b="1"/>
            </a:lvl6pPr>
            <a:lvl7pPr marL="4422805" indent="0">
              <a:buNone/>
              <a:defRPr sz="2500" b="1"/>
            </a:lvl7pPr>
            <a:lvl8pPr marL="5159938" indent="0">
              <a:buNone/>
              <a:defRPr sz="2500" b="1"/>
            </a:lvl8pPr>
            <a:lvl9pPr marL="5897072" indent="0">
              <a:buNone/>
              <a:defRPr sz="25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534672" y="4795800"/>
            <a:ext cx="4724775" cy="8712956"/>
          </a:xfrm>
        </p:spPr>
        <p:txBody>
          <a:bodyPr/>
          <a:lstStyle>
            <a:lvl1pPr>
              <a:defRPr sz="39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5432100" y="3385066"/>
            <a:ext cx="4726632" cy="1410734"/>
          </a:xfrm>
        </p:spPr>
        <p:txBody>
          <a:bodyPr anchor="b"/>
          <a:lstStyle>
            <a:lvl1pPr marL="0" indent="0">
              <a:buNone/>
              <a:defRPr sz="3900" b="1"/>
            </a:lvl1pPr>
            <a:lvl2pPr marL="737134" indent="0">
              <a:buNone/>
              <a:defRPr sz="3200" b="1"/>
            </a:lvl2pPr>
            <a:lvl3pPr marL="1474268" indent="0">
              <a:buNone/>
              <a:defRPr sz="2900" b="1"/>
            </a:lvl3pPr>
            <a:lvl4pPr marL="2211403" indent="0">
              <a:buNone/>
              <a:defRPr sz="2500" b="1"/>
            </a:lvl4pPr>
            <a:lvl5pPr marL="2948537" indent="0">
              <a:buNone/>
              <a:defRPr sz="2500" b="1"/>
            </a:lvl5pPr>
            <a:lvl6pPr marL="3685670" indent="0">
              <a:buNone/>
              <a:defRPr sz="2500" b="1"/>
            </a:lvl6pPr>
            <a:lvl7pPr marL="4422805" indent="0">
              <a:buNone/>
              <a:defRPr sz="2500" b="1"/>
            </a:lvl7pPr>
            <a:lvl8pPr marL="5159938" indent="0">
              <a:buNone/>
              <a:defRPr sz="2500" b="1"/>
            </a:lvl8pPr>
            <a:lvl9pPr marL="5897072" indent="0">
              <a:buNone/>
              <a:defRPr sz="25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5432100" y="4795800"/>
            <a:ext cx="4726632" cy="8712956"/>
          </a:xfrm>
        </p:spPr>
        <p:txBody>
          <a:bodyPr/>
          <a:lstStyle>
            <a:lvl1pPr>
              <a:defRPr sz="39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29/7/2022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29/7/2022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29/7/2022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4671" y="602100"/>
            <a:ext cx="3518056" cy="2562428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180821" y="602102"/>
            <a:ext cx="5977908" cy="12906656"/>
          </a:xfrm>
        </p:spPr>
        <p:txBody>
          <a:bodyPr/>
          <a:lstStyle>
            <a:lvl1pPr>
              <a:defRPr sz="5200"/>
            </a:lvl1pPr>
            <a:lvl2pPr>
              <a:defRPr sz="4500"/>
            </a:lvl2pPr>
            <a:lvl3pPr>
              <a:defRPr sz="39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534671" y="3164531"/>
            <a:ext cx="3518056" cy="10344228"/>
          </a:xfrm>
        </p:spPr>
        <p:txBody>
          <a:bodyPr/>
          <a:lstStyle>
            <a:lvl1pPr marL="0" indent="0">
              <a:buNone/>
              <a:defRPr sz="2300"/>
            </a:lvl1pPr>
            <a:lvl2pPr marL="737134" indent="0">
              <a:buNone/>
              <a:defRPr sz="2000"/>
            </a:lvl2pPr>
            <a:lvl3pPr marL="1474268" indent="0">
              <a:buNone/>
              <a:defRPr sz="1600"/>
            </a:lvl3pPr>
            <a:lvl4pPr marL="2211403" indent="0">
              <a:buNone/>
              <a:defRPr sz="1500"/>
            </a:lvl4pPr>
            <a:lvl5pPr marL="2948537" indent="0">
              <a:buNone/>
              <a:defRPr sz="1500"/>
            </a:lvl5pPr>
            <a:lvl6pPr marL="3685670" indent="0">
              <a:buNone/>
              <a:defRPr sz="1500"/>
            </a:lvl6pPr>
            <a:lvl7pPr marL="4422805" indent="0">
              <a:buNone/>
              <a:defRPr sz="1500"/>
            </a:lvl7pPr>
            <a:lvl8pPr marL="5159938" indent="0">
              <a:buNone/>
              <a:defRPr sz="1500"/>
            </a:lvl8pPr>
            <a:lvl9pPr marL="5897072" indent="0">
              <a:buNone/>
              <a:defRPr sz="15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29/7/2022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095982" y="10585768"/>
            <a:ext cx="6416040" cy="1249710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2095982" y="1351227"/>
            <a:ext cx="6416040" cy="9073515"/>
          </a:xfrm>
        </p:spPr>
        <p:txBody>
          <a:bodyPr/>
          <a:lstStyle>
            <a:lvl1pPr marL="0" indent="0">
              <a:buNone/>
              <a:defRPr sz="5200"/>
            </a:lvl1pPr>
            <a:lvl2pPr marL="737134" indent="0">
              <a:buNone/>
              <a:defRPr sz="4500"/>
            </a:lvl2pPr>
            <a:lvl3pPr marL="1474268" indent="0">
              <a:buNone/>
              <a:defRPr sz="3900"/>
            </a:lvl3pPr>
            <a:lvl4pPr marL="2211403" indent="0">
              <a:buNone/>
              <a:defRPr sz="3200"/>
            </a:lvl4pPr>
            <a:lvl5pPr marL="2948537" indent="0">
              <a:buNone/>
              <a:defRPr sz="3200"/>
            </a:lvl5pPr>
            <a:lvl6pPr marL="3685670" indent="0">
              <a:buNone/>
              <a:defRPr sz="3200"/>
            </a:lvl6pPr>
            <a:lvl7pPr marL="4422805" indent="0">
              <a:buNone/>
              <a:defRPr sz="3200"/>
            </a:lvl7pPr>
            <a:lvl8pPr marL="5159938" indent="0">
              <a:buNone/>
              <a:defRPr sz="3200"/>
            </a:lvl8pPr>
            <a:lvl9pPr marL="5897072" indent="0">
              <a:buNone/>
              <a:defRPr sz="32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2095982" y="11835480"/>
            <a:ext cx="6416040" cy="1774795"/>
          </a:xfrm>
        </p:spPr>
        <p:txBody>
          <a:bodyPr/>
          <a:lstStyle>
            <a:lvl1pPr marL="0" indent="0">
              <a:buNone/>
              <a:defRPr sz="2300"/>
            </a:lvl1pPr>
            <a:lvl2pPr marL="737134" indent="0">
              <a:buNone/>
              <a:defRPr sz="2000"/>
            </a:lvl2pPr>
            <a:lvl3pPr marL="1474268" indent="0">
              <a:buNone/>
              <a:defRPr sz="1600"/>
            </a:lvl3pPr>
            <a:lvl4pPr marL="2211403" indent="0">
              <a:buNone/>
              <a:defRPr sz="1500"/>
            </a:lvl4pPr>
            <a:lvl5pPr marL="2948537" indent="0">
              <a:buNone/>
              <a:defRPr sz="1500"/>
            </a:lvl5pPr>
            <a:lvl6pPr marL="3685670" indent="0">
              <a:buNone/>
              <a:defRPr sz="1500"/>
            </a:lvl6pPr>
            <a:lvl7pPr marL="4422805" indent="0">
              <a:buNone/>
              <a:defRPr sz="1500"/>
            </a:lvl7pPr>
            <a:lvl8pPr marL="5159938" indent="0">
              <a:buNone/>
              <a:defRPr sz="1500"/>
            </a:lvl8pPr>
            <a:lvl9pPr marL="5897072" indent="0">
              <a:buNone/>
              <a:defRPr sz="15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29/7/2022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534671" y="605605"/>
            <a:ext cx="9624060" cy="2520421"/>
          </a:xfrm>
          <a:prstGeom prst="rect">
            <a:avLst/>
          </a:prstGeom>
        </p:spPr>
        <p:txBody>
          <a:bodyPr vert="horz" lIns="147427" tIns="73713" rIns="147427" bIns="73713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534671" y="3528591"/>
            <a:ext cx="9624060" cy="9980167"/>
          </a:xfrm>
          <a:prstGeom prst="rect">
            <a:avLst/>
          </a:prstGeom>
        </p:spPr>
        <p:txBody>
          <a:bodyPr vert="horz" lIns="147427" tIns="73713" rIns="147427" bIns="73713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534671" y="14016343"/>
            <a:ext cx="2495127" cy="805135"/>
          </a:xfrm>
          <a:prstGeom prst="rect">
            <a:avLst/>
          </a:prstGeom>
        </p:spPr>
        <p:txBody>
          <a:bodyPr vert="horz" lIns="147427" tIns="73713" rIns="147427" bIns="73713" rtlCol="0" anchor="ctr"/>
          <a:lstStyle>
            <a:lvl1pPr algn="l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23018E-230E-479C-96EF-48C6CCCA17DE}" type="datetimeFigureOut">
              <a:rPr lang="el-GR" smtClean="0"/>
              <a:pPr/>
              <a:t>29/7/2022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653580" y="14016343"/>
            <a:ext cx="3386244" cy="805135"/>
          </a:xfrm>
          <a:prstGeom prst="rect">
            <a:avLst/>
          </a:prstGeom>
        </p:spPr>
        <p:txBody>
          <a:bodyPr vert="horz" lIns="147427" tIns="73713" rIns="147427" bIns="73713" rtlCol="0" anchor="ctr"/>
          <a:lstStyle>
            <a:lvl1pPr algn="ctr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7663604" y="14016343"/>
            <a:ext cx="2495127" cy="805135"/>
          </a:xfrm>
          <a:prstGeom prst="rect">
            <a:avLst/>
          </a:prstGeom>
        </p:spPr>
        <p:txBody>
          <a:bodyPr vert="horz" lIns="147427" tIns="73713" rIns="147427" bIns="73713" rtlCol="0" anchor="ctr"/>
          <a:lstStyle>
            <a:lvl1pPr algn="r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  <p:pic>
        <p:nvPicPr>
          <p:cNvPr id="7" name="Picture 2" descr="C:\Sotiris1\Εργασία\ΕΥΔ\Τουρισμός\PEP\PEPneEG\ΠΕΠ\Untitled-1.jpg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-1588" y="1588"/>
            <a:ext cx="10698163" cy="15117762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1474268" rtl="0" eaLnBrk="1" latinLnBrk="0" hangingPunct="1">
        <a:spcBef>
          <a:spcPct val="0"/>
        </a:spcBef>
        <a:buNone/>
        <a:defRPr sz="7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52850" indent="-552850" algn="l" defTabSz="1474268" rtl="0" eaLnBrk="1" latinLnBrk="0" hangingPunct="1">
        <a:spcBef>
          <a:spcPct val="20000"/>
        </a:spcBef>
        <a:buFont typeface="Arial" pitchFamily="34" charset="0"/>
        <a:buChar char="•"/>
        <a:defRPr sz="5200" kern="1200">
          <a:solidFill>
            <a:schemeClr val="tx1"/>
          </a:solidFill>
          <a:latin typeface="+mn-lt"/>
          <a:ea typeface="+mn-ea"/>
          <a:cs typeface="+mn-cs"/>
        </a:defRPr>
      </a:lvl1pPr>
      <a:lvl2pPr marL="1197843" indent="-460710" algn="l" defTabSz="1474268" rtl="0" eaLnBrk="1" latinLnBrk="0" hangingPunct="1">
        <a:spcBef>
          <a:spcPct val="20000"/>
        </a:spcBef>
        <a:buFont typeface="Arial" pitchFamily="34" charset="0"/>
        <a:buChar char="–"/>
        <a:defRPr sz="4500" kern="1200">
          <a:solidFill>
            <a:schemeClr val="tx1"/>
          </a:solidFill>
          <a:latin typeface="+mn-lt"/>
          <a:ea typeface="+mn-ea"/>
          <a:cs typeface="+mn-cs"/>
        </a:defRPr>
      </a:lvl2pPr>
      <a:lvl3pPr marL="1842835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900" kern="1200">
          <a:solidFill>
            <a:schemeClr val="tx1"/>
          </a:solidFill>
          <a:latin typeface="+mn-lt"/>
          <a:ea typeface="+mn-ea"/>
          <a:cs typeface="+mn-cs"/>
        </a:defRPr>
      </a:lvl3pPr>
      <a:lvl4pPr marL="2579970" indent="-368567" algn="l" defTabSz="1474268" rtl="0" eaLnBrk="1" latinLnBrk="0" hangingPunct="1">
        <a:spcBef>
          <a:spcPct val="20000"/>
        </a:spcBef>
        <a:buFont typeface="Arial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317103" indent="-368567" algn="l" defTabSz="1474268" rtl="0" eaLnBrk="1" latinLnBrk="0" hangingPunct="1">
        <a:spcBef>
          <a:spcPct val="20000"/>
        </a:spcBef>
        <a:buFont typeface="Arial" pitchFamily="34" charset="0"/>
        <a:buChar char="»"/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4054237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4791372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5528505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265640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737134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474268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2211403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4pPr>
      <a:lvl5pPr marL="2948537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5pPr>
      <a:lvl6pPr marL="3685670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6pPr>
      <a:lvl7pPr marL="4422805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7pPr>
      <a:lvl8pPr marL="5159938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8pPr>
      <a:lvl9pPr marL="5897072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TextBox"/>
          <p:cNvSpPr txBox="1"/>
          <p:nvPr/>
        </p:nvSpPr>
        <p:spPr>
          <a:xfrm>
            <a:off x="738189" y="3705586"/>
            <a:ext cx="935422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The enterprise </a:t>
            </a: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“</a:t>
            </a:r>
            <a:r>
              <a:rPr lang="en-US" sz="1200" dirty="0" err="1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KALOUDIS</a:t>
            </a: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STAVROS”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based in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South Aegean Region</a:t>
            </a: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, has joined the Action “Supporting 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the Establishment and Operation of New SMEs in the tourism </a:t>
            </a: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sector” with a total budget of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2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689</a:t>
            </a:r>
            <a:r>
              <a:rPr lang="el-GR" sz="12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2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million</a:t>
            </a:r>
            <a:r>
              <a:rPr lang="el-GR" sz="12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l-GR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€ 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(</a:t>
            </a: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500,6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million 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€ </a:t>
            </a: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from </a:t>
            </a:r>
            <a:r>
              <a:rPr lang="en-US" sz="1200" dirty="0" err="1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EPAnEK</a:t>
            </a: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and 188,4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million 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€ 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from Regional Operational </a:t>
            </a:r>
            <a:r>
              <a:rPr lang="en-US" sz="1200" dirty="0" err="1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Programmes</a:t>
            </a: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). The Action aims at supporting tourism entrepreneurship by establishing new very small, small and medium - sized enterprises  in the tourism sector.</a:t>
            </a:r>
            <a:endParaRPr lang="el-GR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endParaRPr lang="en-US" sz="1200" dirty="0" smtClean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The investment’s total budget </a:t>
            </a: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is 328.400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€ </a:t>
            </a: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out of which </a:t>
            </a: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164.200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€ </a:t>
            </a: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is public expenditure. The Action is co-financed 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by Greece and the European Union - European Regional Development </a:t>
            </a: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Fund.</a:t>
            </a:r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endParaRPr lang="el-GR" sz="1200" b="1" dirty="0" smtClean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6" name="5 - TextBox"/>
          <p:cNvSpPr txBox="1"/>
          <p:nvPr/>
        </p:nvSpPr>
        <p:spPr>
          <a:xfrm>
            <a:off x="756727" y="5270350"/>
            <a:ext cx="9335688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2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The approved </a:t>
            </a:r>
            <a:r>
              <a:rPr lang="en-US" sz="1200" b="1" dirty="0" err="1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subsidised</a:t>
            </a:r>
            <a:r>
              <a:rPr lang="en-US" sz="12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Business Plan includes expenditures on the following categories:</a:t>
            </a:r>
            <a:endParaRPr lang="el-GR" sz="1200" b="1" dirty="0" smtClean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Buildings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, other facilities and surrounding </a:t>
            </a: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area</a:t>
            </a:r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Machinery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, installations and environmental protection equipment along with energy and water saving equipment.</a:t>
            </a: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Technical 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engineering studies and tax and legal advisory </a:t>
            </a: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services</a:t>
            </a:r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Preparation 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and monitoring the implementation of the Investment </a:t>
            </a: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Plan</a:t>
            </a:r>
          </a:p>
          <a:p>
            <a:pPr>
              <a:lnSpc>
                <a:spcPct val="150000"/>
              </a:lnSpc>
            </a:pPr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lvl="0">
              <a:lnSpc>
                <a:spcPct val="150000"/>
              </a:lnSpc>
            </a:pPr>
            <a:r>
              <a:rPr lang="en-US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Through the participation in the Action, the enterprise achieved:</a:t>
            </a:r>
          </a:p>
          <a:p>
            <a:pPr lvl="0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</a:t>
            </a: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Competitiveness 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improvement </a:t>
            </a:r>
          </a:p>
          <a:p>
            <a:pPr lvl="0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Increase of profitability  </a:t>
            </a:r>
          </a:p>
          <a:p>
            <a:pPr lvl="0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</a:t>
            </a: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Reinforcing 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an extrovert business profile </a:t>
            </a:r>
          </a:p>
          <a:p>
            <a:pPr lvl="0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</a:t>
            </a: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Market 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expenditure by adopting new products and services </a:t>
            </a:r>
          </a:p>
          <a:p>
            <a:pPr lvl="0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</a:t>
            </a: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Creating 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better quality products and services  </a:t>
            </a:r>
          </a:p>
          <a:p>
            <a:pPr lvl="0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</a:t>
            </a: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Increasing 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productivity and improvement of operational procedures </a:t>
            </a:r>
          </a:p>
          <a:p>
            <a:pPr lvl="0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</a:t>
            </a: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Reinforcing 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entrepreneurship </a:t>
            </a:r>
          </a:p>
          <a:p>
            <a:pPr lvl="0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</a:t>
            </a: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Creating 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/ maintaining job positions </a:t>
            </a:r>
          </a:p>
          <a:p>
            <a:pPr lvl="0">
              <a:lnSpc>
                <a:spcPct val="150000"/>
              </a:lnSpc>
            </a:pPr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lvl="0">
              <a:lnSpc>
                <a:spcPct val="150000"/>
              </a:lnSpc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The support of </a:t>
            </a:r>
            <a:r>
              <a:rPr lang="en-US" sz="1200" dirty="0" err="1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EPAnEK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proved beneficial, not only for the enterprise but for the competitiveness of the national as well as the local economy. </a:t>
            </a:r>
          </a:p>
          <a:p>
            <a:endParaRPr lang="el-GR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606</TotalTime>
  <Words>247</Words>
  <Application>Microsoft Office PowerPoint</Application>
  <PresentationFormat>Προσαρμογή</PresentationFormat>
  <Paragraphs>20</Paragraphs>
  <Slides>1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</vt:i4>
      </vt:variant>
    </vt:vector>
  </HeadingPairs>
  <TitlesOfParts>
    <vt:vector size="2" baseType="lpstr">
      <vt:lpstr>Θέμα του Office</vt:lpstr>
      <vt:lpstr>Παρουσίαση του PowerPoint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Sotiris Katselos</dc:creator>
  <cp:lastModifiedBy>user</cp:lastModifiedBy>
  <cp:revision>65</cp:revision>
  <cp:lastPrinted>2019-12-05T14:32:32Z</cp:lastPrinted>
  <dcterms:created xsi:type="dcterms:W3CDTF">2018-02-13T12:16:57Z</dcterms:created>
  <dcterms:modified xsi:type="dcterms:W3CDTF">2022-07-29T08:56:14Z</dcterms:modified>
</cp:coreProperties>
</file>